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9" r:id="rId11"/>
    <p:sldId id="267" r:id="rId12"/>
    <p:sldId id="268" r:id="rId13"/>
    <p:sldId id="300" r:id="rId14"/>
    <p:sldId id="301" r:id="rId15"/>
    <p:sldId id="271" r:id="rId16"/>
    <p:sldId id="272" r:id="rId17"/>
    <p:sldId id="273" r:id="rId18"/>
    <p:sldId id="274" r:id="rId19"/>
    <p:sldId id="275" r:id="rId20"/>
    <p:sldId id="276" r:id="rId21"/>
    <p:sldId id="277" r:id="rId22"/>
    <p:sldId id="278" r:id="rId23"/>
    <p:sldId id="302" r:id="rId24"/>
    <p:sldId id="303" r:id="rId25"/>
    <p:sldId id="304" r:id="rId26"/>
    <p:sldId id="305" r:id="rId27"/>
    <p:sldId id="306" r:id="rId28"/>
    <p:sldId id="307" r:id="rId29"/>
    <p:sldId id="280" r:id="rId30"/>
    <p:sldId id="281" r:id="rId31"/>
    <p:sldId id="282" r:id="rId32"/>
    <p:sldId id="283" r:id="rId33"/>
    <p:sldId id="284" r:id="rId34"/>
    <p:sldId id="308" r:id="rId35"/>
    <p:sldId id="288" r:id="rId36"/>
    <p:sldId id="285" r:id="rId37"/>
    <p:sldId id="286" r:id="rId38"/>
    <p:sldId id="287" r:id="rId39"/>
    <p:sldId id="289" r:id="rId40"/>
    <p:sldId id="290" r:id="rId41"/>
    <p:sldId id="291" r:id="rId42"/>
    <p:sldId id="292"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2300555"/>
            <a:ext cx="6858000" cy="4572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799" y="377825"/>
            <a:ext cx="8229601"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1859622"/>
            <a:ext cx="49530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2891F3-C94C-4F41-B491-2F7F8C5B750D}"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796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891F3-C94C-4F41-B491-2F7F8C5B750D}"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9259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319921"/>
            <a:ext cx="1965064" cy="4983163"/>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19921"/>
            <a:ext cx="6607884"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891F3-C94C-4F41-B491-2F7F8C5B750D}"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684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371600"/>
            <a:ext cx="86868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891F3-C94C-4F41-B491-2F7F8C5B750D}"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879623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891F3-C94C-4F41-B491-2F7F8C5B750D}"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6942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2891F3-C94C-4F41-B491-2F7F8C5B750D}"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14779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16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1362"/>
            <a:ext cx="4268788"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270375"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891F3-C94C-4F41-B491-2F7F8C5B750D}"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1943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891F3-C94C-4F41-B491-2F7F8C5B750D}"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3389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891F3-C94C-4F41-B491-2F7F8C5B750D}"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88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87"/>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09687"/>
            <a:ext cx="53403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737"/>
            <a:ext cx="32369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891F3-C94C-4F41-B491-2F7F8C5B750D}"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19998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891F3-C94C-4F41-B491-2F7F8C5B750D}"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77552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10601"/>
          <a:stretch/>
        </p:blipFill>
        <p:spPr>
          <a:xfrm>
            <a:off x="101030" y="92466"/>
            <a:ext cx="2230348" cy="1329262"/>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28600" y="1382358"/>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91F3-C94C-4F41-B491-2F7F8C5B750D}" type="datetimeFigureOut">
              <a:rPr lang="en-US" smtClean="0"/>
              <a:pPr/>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693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6858A-6392-4CF7-B4D7-CF278F5CDDB9}" type="slidenum">
              <a:rPr lang="en-US" smtClean="0"/>
              <a:pPr/>
              <a:t>‹#›</a:t>
            </a:fld>
            <a:endParaRPr lang="en-US"/>
          </a:p>
        </p:txBody>
      </p:sp>
      <p:sp>
        <p:nvSpPr>
          <p:cNvPr id="2" name="Title Placeholder 1"/>
          <p:cNvSpPr>
            <a:spLocks noGrp="1"/>
          </p:cNvSpPr>
          <p:nvPr>
            <p:ph type="title"/>
          </p:nvPr>
        </p:nvSpPr>
        <p:spPr>
          <a:xfrm>
            <a:off x="1447800" y="130802"/>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439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ARRL FIELD DAY SIMPLIFIED</a:t>
            </a:r>
            <a:endParaRPr lang="en-US" dirty="0"/>
          </a:p>
        </p:txBody>
      </p:sp>
      <p:sp>
        <p:nvSpPr>
          <p:cNvPr id="3" name="Subtitle 2"/>
          <p:cNvSpPr>
            <a:spLocks noGrp="1"/>
          </p:cNvSpPr>
          <p:nvPr>
            <p:ph type="subTitle" idx="1"/>
          </p:nvPr>
        </p:nvSpPr>
        <p:spPr/>
        <p:txBody>
          <a:bodyPr/>
          <a:lstStyle/>
          <a:p>
            <a:r>
              <a:rPr lang="en-US" dirty="0" smtClean="0"/>
              <a:t>BY TIM BUBIER, WT1A</a:t>
            </a:r>
            <a:endParaRPr lang="en-US" dirty="0"/>
          </a:p>
        </p:txBody>
      </p:sp>
      <p:pic>
        <p:nvPicPr>
          <p:cNvPr id="5" name="Picture 4" descr="GOTA-Pin.jpg"/>
          <p:cNvPicPr>
            <a:picLocks noChangeAspect="1"/>
          </p:cNvPicPr>
          <p:nvPr/>
        </p:nvPicPr>
        <p:blipFill>
          <a:blip r:embed="rId2" cstate="print"/>
          <a:stretch>
            <a:fillRect/>
          </a:stretch>
        </p:blipFill>
        <p:spPr>
          <a:xfrm>
            <a:off x="7239000" y="4495800"/>
            <a:ext cx="1733179" cy="1749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322826"/>
            <a:ext cx="3171825" cy="2095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Entry Categories</a:t>
            </a:r>
            <a:endParaRPr lang="en-US" dirty="0"/>
          </a:p>
        </p:txBody>
      </p:sp>
      <p:sp>
        <p:nvSpPr>
          <p:cNvPr id="3" name="Content Placeholder 2"/>
          <p:cNvSpPr>
            <a:spLocks noGrp="1"/>
          </p:cNvSpPr>
          <p:nvPr>
            <p:ph idx="1"/>
          </p:nvPr>
        </p:nvSpPr>
        <p:spPr>
          <a:xfrm>
            <a:off x="228600" y="1371600"/>
            <a:ext cx="8686800" cy="5257800"/>
          </a:xfrm>
        </p:spPr>
        <p:txBody>
          <a:bodyPr>
            <a:normAutofit/>
          </a:bodyPr>
          <a:lstStyle/>
          <a:p>
            <a:r>
              <a:rPr lang="en-US" sz="3600" dirty="0" smtClean="0"/>
              <a:t>Are based on:</a:t>
            </a:r>
          </a:p>
          <a:p>
            <a:pPr lvl="1"/>
            <a:r>
              <a:rPr lang="en-US" sz="2800" dirty="0" smtClean="0"/>
              <a:t>Number of transmitters</a:t>
            </a:r>
          </a:p>
          <a:p>
            <a:pPr lvl="2"/>
            <a:r>
              <a:rPr lang="en-US" sz="2600" dirty="0" smtClean="0"/>
              <a:t>Total number of transmitters operating on Voice (SSB, AM, FM), CW (Morse Code) and Digital Modes</a:t>
            </a:r>
          </a:p>
          <a:p>
            <a:pPr lvl="2"/>
            <a:r>
              <a:rPr lang="en-US" dirty="0" smtClean="0"/>
              <a:t>The Get On The Air (GOTA) station, along with a VHF/UHF station, do not count toward this number</a:t>
            </a:r>
            <a:endParaRPr lang="en-US" dirty="0"/>
          </a:p>
          <a:p>
            <a:pPr lvl="1"/>
            <a:r>
              <a:rPr lang="en-US" sz="3200" dirty="0"/>
              <a:t>Where the Station is located</a:t>
            </a:r>
          </a:p>
          <a:p>
            <a:pPr lvl="2"/>
            <a:r>
              <a:rPr lang="en-US" sz="2600" dirty="0"/>
              <a:t>In the “field”, at home, at an EOC, mobile, etc</a:t>
            </a:r>
            <a:r>
              <a:rPr lang="en-US" sz="2600" dirty="0" smtClean="0"/>
              <a:t>.</a:t>
            </a:r>
          </a:p>
          <a:p>
            <a:pPr lvl="1"/>
            <a:r>
              <a:rPr lang="en-US" sz="3600" dirty="0" smtClean="0"/>
              <a:t> </a:t>
            </a:r>
            <a:r>
              <a:rPr lang="en-US" sz="3200" dirty="0" smtClean="0"/>
              <a:t>How Transmitters are powered</a:t>
            </a:r>
          </a:p>
          <a:p>
            <a:pPr lvl="2"/>
            <a:r>
              <a:rPr lang="en-US" dirty="0" smtClean="0"/>
              <a:t>Emergency Power (Generators), Batteries, Solar, etc.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OPERATION</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sz="2400" dirty="0" smtClean="0"/>
              <a:t>We generally set up on Saturday morning, go through the night and then break down sometime on Sunday around noon. </a:t>
            </a:r>
          </a:p>
          <a:p>
            <a:r>
              <a:rPr lang="en-US" sz="2400" dirty="0" smtClean="0"/>
              <a:t>New rules allow stations to start set-up as early as 0000Z Friday (8 PM Local </a:t>
            </a:r>
            <a:r>
              <a:rPr lang="en-US" sz="2400" u="sng" dirty="0" smtClean="0"/>
              <a:t>Thursday</a:t>
            </a:r>
            <a:r>
              <a:rPr lang="en-US" sz="2400" dirty="0" smtClean="0"/>
              <a:t>), as long as we do not operate more than 24 hrs. of the 27. </a:t>
            </a:r>
            <a:endParaRPr lang="en-US" sz="2400" dirty="0" smtClean="0"/>
          </a:p>
          <a:p>
            <a:r>
              <a:rPr lang="en-US" sz="2400" dirty="0" smtClean="0"/>
              <a:t>Set up will begin Friday, June 27, at 2 PM </a:t>
            </a:r>
          </a:p>
          <a:p>
            <a:r>
              <a:rPr lang="en-US" sz="2400" dirty="0" smtClean="0"/>
              <a:t>In </a:t>
            </a:r>
            <a:r>
              <a:rPr lang="en-US" sz="2400" dirty="0" smtClean="0"/>
              <a:t>the past we’ve operated two or three HF stations (2A/3A), plus a Get On The Air (GOTA) station for those with less radio experience</a:t>
            </a:r>
          </a:p>
          <a:p>
            <a:r>
              <a:rPr lang="en-US" sz="2400" dirty="0" smtClean="0"/>
              <a:t>This year our goal is to operate </a:t>
            </a:r>
            <a:r>
              <a:rPr lang="en-US" sz="2400" dirty="0" smtClean="0"/>
              <a:t>5A </a:t>
            </a:r>
            <a:r>
              <a:rPr lang="en-US" sz="2400" dirty="0" smtClean="0"/>
              <a:t>with a GOTA station </a:t>
            </a:r>
            <a:r>
              <a:rPr lang="en-US" sz="2400" u="sng" dirty="0" smtClean="0"/>
              <a:t>and</a:t>
            </a:r>
            <a:r>
              <a:rPr lang="en-US" sz="2400" dirty="0" smtClean="0"/>
              <a:t> also operate a separate UHF/VHF station, as well as trying to make satellite contacts for bonus points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OPERATION</a:t>
            </a:r>
            <a:endParaRPr lang="en-US" dirty="0"/>
          </a:p>
        </p:txBody>
      </p:sp>
      <p:sp>
        <p:nvSpPr>
          <p:cNvPr id="3" name="Content Placeholder 2"/>
          <p:cNvSpPr>
            <a:spLocks noGrp="1"/>
          </p:cNvSpPr>
          <p:nvPr>
            <p:ph idx="1"/>
          </p:nvPr>
        </p:nvSpPr>
        <p:spPr/>
        <p:txBody>
          <a:bodyPr>
            <a:normAutofit/>
          </a:bodyPr>
          <a:lstStyle/>
          <a:p>
            <a:r>
              <a:rPr lang="en-US" sz="4000" dirty="0" smtClean="0"/>
              <a:t>We operate primarily on generators.  The GOTA and VHF/UHF station can be powered by any means.</a:t>
            </a:r>
          </a:p>
          <a:p>
            <a:r>
              <a:rPr lang="en-US" sz="4000" dirty="0" smtClean="0"/>
              <a:t>We should also look at using alternative energy sources (solar, for example) and make at least 5 contacts with that for bonus points.</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Poland Spring Resort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133600"/>
            <a:ext cx="4636394" cy="3309870"/>
          </a:xfrm>
          <a:prstGeom prst="rect">
            <a:avLst/>
          </a:prstGeom>
        </p:spPr>
      </p:pic>
    </p:spTree>
    <p:extLst>
      <p:ext uri="{BB962C8B-B14F-4D97-AF65-F5344CB8AC3E}">
        <p14:creationId xmlns:p14="http://schemas.microsoft.com/office/powerpoint/2010/main" val="167400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LOCATION, LOCATION</a:t>
            </a:r>
            <a:endParaRPr lang="en-US" dirty="0"/>
          </a:p>
        </p:txBody>
      </p:sp>
      <p:sp>
        <p:nvSpPr>
          <p:cNvPr id="3" name="Content Placeholder 2"/>
          <p:cNvSpPr>
            <a:spLocks noGrp="1"/>
          </p:cNvSpPr>
          <p:nvPr>
            <p:ph idx="1"/>
          </p:nvPr>
        </p:nvSpPr>
        <p:spPr>
          <a:xfrm>
            <a:off x="228600" y="1371600"/>
            <a:ext cx="8686800" cy="5257800"/>
          </a:xfrm>
        </p:spPr>
        <p:txBody>
          <a:bodyPr>
            <a:normAutofit lnSpcReduction="10000"/>
          </a:bodyPr>
          <a:lstStyle/>
          <a:p>
            <a:r>
              <a:rPr lang="en-US" dirty="0" smtClean="0"/>
              <a:t>Why at Poland Spring Resort?</a:t>
            </a:r>
          </a:p>
          <a:p>
            <a:pPr lvl="1"/>
            <a:r>
              <a:rPr lang="en-US" dirty="0" smtClean="0"/>
              <a:t>Location</a:t>
            </a:r>
          </a:p>
          <a:p>
            <a:pPr lvl="2"/>
            <a:r>
              <a:rPr lang="en-US" dirty="0"/>
              <a:t>Easy access</a:t>
            </a:r>
          </a:p>
          <a:p>
            <a:pPr lvl="2"/>
            <a:r>
              <a:rPr lang="en-US" dirty="0"/>
              <a:t>Plenty of </a:t>
            </a:r>
            <a:r>
              <a:rPr lang="en-US" dirty="0" smtClean="0"/>
              <a:t>room and facilities </a:t>
            </a:r>
            <a:endParaRPr lang="en-US" dirty="0"/>
          </a:p>
          <a:p>
            <a:pPr lvl="2"/>
            <a:r>
              <a:rPr lang="en-US" dirty="0"/>
              <a:t>680-700’ </a:t>
            </a:r>
            <a:r>
              <a:rPr lang="en-US" dirty="0" smtClean="0"/>
              <a:t>elevation</a:t>
            </a:r>
            <a:endParaRPr lang="en-US" sz="1100" dirty="0" smtClean="0"/>
          </a:p>
          <a:p>
            <a:pPr lvl="2"/>
            <a:endParaRPr lang="en-US" sz="1100" dirty="0" smtClean="0"/>
          </a:p>
          <a:p>
            <a:pPr lvl="1"/>
            <a:r>
              <a:rPr lang="en-US" dirty="0" smtClean="0"/>
              <a:t>Public </a:t>
            </a:r>
            <a:r>
              <a:rPr lang="en-US" dirty="0" smtClean="0"/>
              <a:t>Access</a:t>
            </a:r>
          </a:p>
          <a:p>
            <a:pPr lvl="2"/>
            <a:r>
              <a:rPr lang="en-US" dirty="0" smtClean="0"/>
              <a:t>Poland Spring Heritage </a:t>
            </a:r>
            <a:r>
              <a:rPr lang="en-US" dirty="0" smtClean="0"/>
              <a:t>Days and Strawberry Festival</a:t>
            </a:r>
          </a:p>
          <a:p>
            <a:pPr marL="914400" lvl="2" indent="0">
              <a:buNone/>
            </a:pPr>
            <a:r>
              <a:rPr lang="en-US" dirty="0"/>
              <a:t> </a:t>
            </a:r>
            <a:r>
              <a:rPr lang="en-US" dirty="0" smtClean="0"/>
              <a:t> </a:t>
            </a:r>
            <a:r>
              <a:rPr lang="en-US" dirty="0" smtClean="0"/>
              <a:t>(1,200 visitors last year</a:t>
            </a:r>
            <a:r>
              <a:rPr lang="en-US" dirty="0" smtClean="0"/>
              <a:t>)  Did I mention strawberries?</a:t>
            </a:r>
            <a:endParaRPr lang="en-US" dirty="0" smtClean="0"/>
          </a:p>
          <a:p>
            <a:pPr lvl="2"/>
            <a:r>
              <a:rPr lang="en-US" dirty="0" smtClean="0"/>
              <a:t>More people = more potential GOTA operators/new hams/ new members</a:t>
            </a:r>
          </a:p>
          <a:p>
            <a:pPr lvl="2"/>
            <a:r>
              <a:rPr lang="en-US" dirty="0" smtClean="0"/>
              <a:t>Poland Spring Resort </a:t>
            </a:r>
            <a:r>
              <a:rPr lang="en-US" dirty="0" smtClean="0"/>
              <a:t>owner &amp; Festival committee </a:t>
            </a:r>
            <a:r>
              <a:rPr lang="en-US" u="sng" dirty="0" smtClean="0"/>
              <a:t>want</a:t>
            </a:r>
            <a:r>
              <a:rPr lang="en-US" dirty="0" smtClean="0"/>
              <a:t> us there</a:t>
            </a:r>
          </a:p>
        </p:txBody>
      </p:sp>
    </p:spTree>
    <p:extLst>
      <p:ext uri="{BB962C8B-B14F-4D97-AF65-F5344CB8AC3E}">
        <p14:creationId xmlns:p14="http://schemas.microsoft.com/office/powerpoint/2010/main" val="352914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a:t>
            </a:r>
            <a:r>
              <a:rPr lang="en-US" dirty="0" smtClean="0"/>
              <a:t>RULES OF FIELD DAY</a:t>
            </a:r>
            <a:endParaRPr lang="en-US" dirty="0"/>
          </a:p>
        </p:txBody>
      </p:sp>
      <p:sp>
        <p:nvSpPr>
          <p:cNvPr id="3" name="Content Placeholder 2"/>
          <p:cNvSpPr>
            <a:spLocks noGrp="1"/>
          </p:cNvSpPr>
          <p:nvPr>
            <p:ph idx="1"/>
          </p:nvPr>
        </p:nvSpPr>
        <p:spPr>
          <a:xfrm>
            <a:off x="228600" y="1371600"/>
            <a:ext cx="8686800" cy="5105400"/>
          </a:xfrm>
        </p:spPr>
        <p:txBody>
          <a:bodyPr>
            <a:normAutofit lnSpcReduction="10000"/>
          </a:bodyPr>
          <a:lstStyle/>
          <a:p>
            <a:r>
              <a:rPr lang="en-US" sz="3600" dirty="0" smtClean="0"/>
              <a:t>No new rules for 2014</a:t>
            </a:r>
          </a:p>
          <a:p>
            <a:r>
              <a:rPr lang="en-US" sz="3600" dirty="0" smtClean="0"/>
              <a:t>All transmitters must be within a 1000 foot circle</a:t>
            </a:r>
          </a:p>
          <a:p>
            <a:r>
              <a:rPr lang="en-US" sz="3600" dirty="0" smtClean="0"/>
              <a:t>All transmitters must use the same </a:t>
            </a:r>
            <a:r>
              <a:rPr lang="en-US" sz="3600" dirty="0" smtClean="0"/>
              <a:t>call – </a:t>
            </a:r>
            <a:r>
              <a:rPr lang="en-US" sz="3600" dirty="0" smtClean="0"/>
              <a:t>we’re currently exploring getting a 1x1 vanity call.</a:t>
            </a:r>
          </a:p>
          <a:p>
            <a:r>
              <a:rPr lang="en-US" sz="3600" dirty="0" smtClean="0"/>
              <a:t>Except </a:t>
            </a:r>
            <a:r>
              <a:rPr lang="en-US" sz="3600" dirty="0" smtClean="0"/>
              <a:t>for the GOTA station which will use a separate call, usually that of the GOTA primary control operator</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RULES</a:t>
            </a:r>
            <a:endParaRPr lang="en-US" dirty="0"/>
          </a:p>
        </p:txBody>
      </p:sp>
      <p:sp>
        <p:nvSpPr>
          <p:cNvPr id="3" name="Content Placeholder 2"/>
          <p:cNvSpPr>
            <a:spLocks noGrp="1"/>
          </p:cNvSpPr>
          <p:nvPr>
            <p:ph idx="1"/>
          </p:nvPr>
        </p:nvSpPr>
        <p:spPr/>
        <p:txBody>
          <a:bodyPr/>
          <a:lstStyle/>
          <a:p>
            <a:r>
              <a:rPr lang="en-US" dirty="0" smtClean="0"/>
              <a:t>No contact between a FD station and individual participant of that station</a:t>
            </a:r>
          </a:p>
          <a:p>
            <a:r>
              <a:rPr lang="en-US" dirty="0" smtClean="0"/>
              <a:t>Radios cannot be used for more than one call sign during FD period (GOTA separate radio)</a:t>
            </a:r>
          </a:p>
          <a:p>
            <a:r>
              <a:rPr lang="en-US" dirty="0" smtClean="0"/>
              <a:t>Phone, CW, and Digital are considered separate “bands”</a:t>
            </a:r>
          </a:p>
          <a:p>
            <a:r>
              <a:rPr lang="en-US" dirty="0" smtClean="0"/>
              <a:t>All voice contacts (SSB, FM, AM, satellite) are equivalent (1 point each)</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1143000"/>
          </a:xfrm>
        </p:spPr>
        <p:txBody>
          <a:bodyPr/>
          <a:lstStyle/>
          <a:p>
            <a:r>
              <a:rPr lang="en-US" dirty="0" smtClean="0"/>
              <a:t>MORE RULES (continued)</a:t>
            </a:r>
            <a:endParaRPr lang="en-US" dirty="0"/>
          </a:p>
        </p:txBody>
      </p:sp>
      <p:sp>
        <p:nvSpPr>
          <p:cNvPr id="3" name="Content Placeholder 2"/>
          <p:cNvSpPr>
            <a:spLocks noGrp="1"/>
          </p:cNvSpPr>
          <p:nvPr>
            <p:ph idx="1"/>
          </p:nvPr>
        </p:nvSpPr>
        <p:spPr>
          <a:xfrm>
            <a:off x="228600" y="1524000"/>
            <a:ext cx="8686800" cy="5334000"/>
          </a:xfrm>
        </p:spPr>
        <p:txBody>
          <a:bodyPr>
            <a:normAutofit/>
          </a:bodyPr>
          <a:lstStyle/>
          <a:p>
            <a:r>
              <a:rPr lang="en-US" dirty="0" smtClean="0"/>
              <a:t>All CW and digital contacts (PSK31, RTTY, Packet, </a:t>
            </a:r>
            <a:r>
              <a:rPr lang="en-US" dirty="0" err="1" smtClean="0"/>
              <a:t>Pactor</a:t>
            </a:r>
            <a:r>
              <a:rPr lang="en-US" dirty="0" smtClean="0"/>
              <a:t>, etc.) are equivalent (2 points each)</a:t>
            </a:r>
          </a:p>
          <a:p>
            <a:r>
              <a:rPr lang="en-US" dirty="0" smtClean="0"/>
              <a:t>No cross--band contacts (exc. Satellite)</a:t>
            </a:r>
          </a:p>
          <a:p>
            <a:r>
              <a:rPr lang="en-US" dirty="0" smtClean="0"/>
              <a:t>Only one </a:t>
            </a:r>
            <a:r>
              <a:rPr lang="en-US" dirty="0" err="1" smtClean="0"/>
              <a:t>xmtr</a:t>
            </a:r>
            <a:r>
              <a:rPr lang="en-US" dirty="0" smtClean="0"/>
              <a:t> per “band” at any time (exc. GOTA)</a:t>
            </a:r>
          </a:p>
          <a:p>
            <a:r>
              <a:rPr lang="en-US" dirty="0" smtClean="0"/>
              <a:t>No contacts on repeaters or on 146.520 simplex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sz="4000" dirty="0" smtClean="0"/>
              <a:t>Can only work each station once per band-mode:</a:t>
            </a:r>
          </a:p>
          <a:p>
            <a:pPr lvl="1"/>
            <a:r>
              <a:rPr lang="en-US" sz="3200" dirty="0" smtClean="0"/>
              <a:t>For example, you can work the same station once on 20M phone, once on 20M CW, and once on 20M digital mode (total 5 points)</a:t>
            </a:r>
          </a:p>
          <a:p>
            <a:pPr lvl="1"/>
            <a:r>
              <a:rPr lang="en-US" sz="3200" dirty="0" smtClean="0"/>
              <a:t>You can work the same station on other frequency bands and modes for additional points.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Contact “Exchange”</a:t>
            </a:r>
            <a:endParaRPr lang="en-US" dirty="0"/>
          </a:p>
        </p:txBody>
      </p:sp>
      <p:sp>
        <p:nvSpPr>
          <p:cNvPr id="3" name="Content Placeholder 2"/>
          <p:cNvSpPr>
            <a:spLocks noGrp="1"/>
          </p:cNvSpPr>
          <p:nvPr>
            <p:ph idx="1"/>
          </p:nvPr>
        </p:nvSpPr>
        <p:spPr/>
        <p:txBody>
          <a:bodyPr/>
          <a:lstStyle/>
          <a:p>
            <a:r>
              <a:rPr lang="en-US" dirty="0" smtClean="0"/>
              <a:t>In order to make a valid contact, the information to be exchanged consists of:</a:t>
            </a:r>
          </a:p>
          <a:p>
            <a:pPr lvl="1"/>
            <a:r>
              <a:rPr lang="en-US" dirty="0" smtClean="0"/>
              <a:t>Number of transmitters at your site (3 for example)</a:t>
            </a:r>
          </a:p>
          <a:p>
            <a:pPr lvl="1"/>
            <a:r>
              <a:rPr lang="en-US" dirty="0" smtClean="0"/>
              <a:t>Class of operation (A most commonly, F from EOC)</a:t>
            </a:r>
          </a:p>
          <a:p>
            <a:pPr lvl="1"/>
            <a:r>
              <a:rPr lang="en-US" dirty="0" smtClean="0"/>
              <a:t>ARRL Section, State, Province or Part of State (ME for us)</a:t>
            </a:r>
          </a:p>
          <a:p>
            <a:r>
              <a:rPr lang="en-US" dirty="0" smtClean="0"/>
              <a:t>So, for us:</a:t>
            </a:r>
          </a:p>
          <a:p>
            <a:pPr lvl="1"/>
            <a:r>
              <a:rPr lang="en-US" dirty="0" smtClean="0"/>
              <a:t>On CW – “3A ME” or “2A ME” or “2F ME”, etc.</a:t>
            </a:r>
          </a:p>
          <a:p>
            <a:pPr lvl="1"/>
            <a:r>
              <a:rPr lang="en-US" dirty="0" smtClean="0"/>
              <a:t>On Phone – “Three Alpha Mike Echo”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Simplified</a:t>
            </a:r>
            <a:endParaRPr lang="en-US" dirty="0"/>
          </a:p>
        </p:txBody>
      </p:sp>
      <p:sp>
        <p:nvSpPr>
          <p:cNvPr id="3" name="Content Placeholder 2"/>
          <p:cNvSpPr>
            <a:spLocks noGrp="1"/>
          </p:cNvSpPr>
          <p:nvPr>
            <p:ph idx="1"/>
          </p:nvPr>
        </p:nvSpPr>
        <p:spPr/>
        <p:txBody>
          <a:bodyPr/>
          <a:lstStyle/>
          <a:p>
            <a:r>
              <a:rPr lang="en-US" sz="4000" dirty="0" smtClean="0"/>
              <a:t>Purpose of Field Day</a:t>
            </a:r>
          </a:p>
          <a:p>
            <a:r>
              <a:rPr lang="en-US" sz="4000" dirty="0" smtClean="0"/>
              <a:t>Basic Rules</a:t>
            </a:r>
          </a:p>
          <a:p>
            <a:r>
              <a:rPr lang="en-US" sz="4000" dirty="0" smtClean="0"/>
              <a:t>The Contact Exchange</a:t>
            </a:r>
          </a:p>
          <a:p>
            <a:r>
              <a:rPr lang="en-US" sz="4000" dirty="0" smtClean="0"/>
              <a:t>Scoring</a:t>
            </a:r>
          </a:p>
          <a:p>
            <a:r>
              <a:rPr lang="en-US" sz="4000" dirty="0" smtClean="0"/>
              <a:t>Station Setup</a:t>
            </a:r>
          </a:p>
          <a:p>
            <a:r>
              <a:rPr lang="en-US" sz="4000" dirty="0" smtClean="0"/>
              <a:t>Strategies</a:t>
            </a:r>
          </a:p>
        </p:txBody>
      </p:sp>
      <p:pic>
        <p:nvPicPr>
          <p:cNvPr id="4" name="Picture 3" descr="2845583621_f1e1e03f4d.jpg"/>
          <p:cNvPicPr>
            <a:picLocks noChangeAspect="1"/>
          </p:cNvPicPr>
          <p:nvPr/>
        </p:nvPicPr>
        <p:blipFill>
          <a:blip r:embed="rId2" cstate="print"/>
          <a:stretch>
            <a:fillRect/>
          </a:stretch>
        </p:blipFill>
        <p:spPr>
          <a:xfrm>
            <a:off x="5486400" y="1676400"/>
            <a:ext cx="3048000" cy="45492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must be accurate</a:t>
            </a:r>
            <a:endParaRPr lang="en-US" dirty="0"/>
          </a:p>
        </p:txBody>
      </p:sp>
      <p:sp>
        <p:nvSpPr>
          <p:cNvPr id="3" name="Content Placeholder 2"/>
          <p:cNvSpPr>
            <a:spLocks noGrp="1"/>
          </p:cNvSpPr>
          <p:nvPr>
            <p:ph idx="1"/>
          </p:nvPr>
        </p:nvSpPr>
        <p:spPr>
          <a:xfrm>
            <a:off x="304800" y="1752600"/>
            <a:ext cx="8686800" cy="4953000"/>
          </a:xfrm>
        </p:spPr>
        <p:txBody>
          <a:bodyPr>
            <a:normAutofit/>
          </a:bodyPr>
          <a:lstStyle/>
          <a:p>
            <a:r>
              <a:rPr lang="en-US" sz="4000" dirty="0" smtClean="0"/>
              <a:t>You must copy the information correctly from the other station AND…</a:t>
            </a:r>
          </a:p>
          <a:p>
            <a:r>
              <a:rPr lang="en-US" sz="4000" dirty="0" smtClean="0"/>
              <a:t>The other station must copy your information correctly, OR ELSE…</a:t>
            </a:r>
          </a:p>
          <a:p>
            <a:r>
              <a:rPr lang="en-US" sz="4000" dirty="0" smtClean="0"/>
              <a:t>It is not a valid contact and will be deducted from our final score</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ARRL Section</a:t>
            </a:r>
            <a:endParaRPr lang="en-US" dirty="0"/>
          </a:p>
        </p:txBody>
      </p:sp>
      <p:sp>
        <p:nvSpPr>
          <p:cNvPr id="3" name="Content Placeholder 2"/>
          <p:cNvSpPr>
            <a:spLocks noGrp="1"/>
          </p:cNvSpPr>
          <p:nvPr>
            <p:ph idx="1"/>
          </p:nvPr>
        </p:nvSpPr>
        <p:spPr>
          <a:xfrm>
            <a:off x="228600" y="1371600"/>
            <a:ext cx="8686800" cy="5257800"/>
          </a:xfrm>
        </p:spPr>
        <p:txBody>
          <a:bodyPr>
            <a:normAutofit fontScale="92500" lnSpcReduction="20000"/>
          </a:bodyPr>
          <a:lstStyle/>
          <a:p>
            <a:r>
              <a:rPr lang="en-US" dirty="0" smtClean="0"/>
              <a:t>71 </a:t>
            </a:r>
            <a:r>
              <a:rPr lang="en-US" dirty="0"/>
              <a:t>US and 12 Canadian </a:t>
            </a:r>
            <a:r>
              <a:rPr lang="en-US" dirty="0" smtClean="0"/>
              <a:t>Sections</a:t>
            </a:r>
          </a:p>
          <a:p>
            <a:r>
              <a:rPr lang="en-US" dirty="0" smtClean="0"/>
              <a:t>Basically each US state (PR and US VI) and Canadian province</a:t>
            </a:r>
          </a:p>
          <a:p>
            <a:r>
              <a:rPr lang="en-US" dirty="0" smtClean="0"/>
              <a:t>Some states/provinces are divided into multiple sections:</a:t>
            </a:r>
          </a:p>
          <a:p>
            <a:pPr lvl="1"/>
            <a:r>
              <a:rPr lang="en-US" dirty="0" smtClean="0"/>
              <a:t>Maine is all on section</a:t>
            </a:r>
          </a:p>
          <a:p>
            <a:pPr lvl="1"/>
            <a:r>
              <a:rPr lang="en-US" dirty="0" smtClean="0"/>
              <a:t>Massachusetts is 2, Eastern and Western (EMA &amp; WMA)</a:t>
            </a:r>
          </a:p>
          <a:p>
            <a:pPr lvl="1"/>
            <a:r>
              <a:rPr lang="en-US" dirty="0" smtClean="0"/>
              <a:t>New Jersey is 2 sections, Northern and Southern</a:t>
            </a:r>
          </a:p>
          <a:p>
            <a:pPr lvl="1"/>
            <a:r>
              <a:rPr lang="en-US" dirty="0" smtClean="0"/>
              <a:t>Texas is 3 sections</a:t>
            </a:r>
          </a:p>
          <a:p>
            <a:pPr lvl="1"/>
            <a:r>
              <a:rPr lang="en-US" dirty="0" smtClean="0"/>
              <a:t>Ontario is now 3 sections</a:t>
            </a:r>
          </a:p>
          <a:p>
            <a:pPr lvl="1"/>
            <a:r>
              <a:rPr lang="en-US" dirty="0" smtClean="0"/>
              <a:t>New York is 4 sections</a:t>
            </a:r>
          </a:p>
          <a:p>
            <a:pPr lvl="1"/>
            <a:r>
              <a:rPr lang="en-US" dirty="0" smtClean="0"/>
              <a:t>California is 6, etc.</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ARRL Sections (continued)</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Each section has a unique 2 or 3 letter identifier.</a:t>
            </a:r>
          </a:p>
          <a:p>
            <a:r>
              <a:rPr lang="en-US" dirty="0" smtClean="0"/>
              <a:t> Examples:</a:t>
            </a:r>
          </a:p>
          <a:p>
            <a:pPr lvl="1"/>
            <a:r>
              <a:rPr lang="en-US" dirty="0" smtClean="0"/>
              <a:t>ME = Maine</a:t>
            </a:r>
          </a:p>
          <a:p>
            <a:pPr lvl="1"/>
            <a:r>
              <a:rPr lang="en-US" dirty="0" smtClean="0"/>
              <a:t>EMA = Eastern Massachusetts</a:t>
            </a:r>
          </a:p>
          <a:p>
            <a:pPr lvl="1"/>
            <a:r>
              <a:rPr lang="en-US" dirty="0" smtClean="0"/>
              <a:t>LAX = Los Angeles</a:t>
            </a:r>
          </a:p>
          <a:p>
            <a:pPr lvl="1"/>
            <a:r>
              <a:rPr lang="en-US" dirty="0" smtClean="0"/>
              <a:t>WTX = West Texas</a:t>
            </a:r>
          </a:p>
          <a:p>
            <a:pPr lvl="1"/>
            <a:r>
              <a:rPr lang="en-US" dirty="0" smtClean="0"/>
              <a:t>NFL = Northern Florida</a:t>
            </a:r>
          </a:p>
          <a:p>
            <a:r>
              <a:rPr lang="en-US" sz="3200" dirty="0" smtClean="0"/>
              <a:t>List can be found at each station and is prominent on most logging software – keeps track of worked sections and ones still needed.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BONUS POINTS</a:t>
            </a:r>
            <a:endParaRPr lang="en-US" dirty="0"/>
          </a:p>
        </p:txBody>
      </p:sp>
      <p:sp>
        <p:nvSpPr>
          <p:cNvPr id="3" name="Subtitle 2"/>
          <p:cNvSpPr>
            <a:spLocks noGrp="1"/>
          </p:cNvSpPr>
          <p:nvPr>
            <p:ph type="subTitle" idx="1"/>
          </p:nvPr>
        </p:nvSpPr>
        <p:spPr>
          <a:xfrm>
            <a:off x="3962400" y="1859622"/>
            <a:ext cx="4953000" cy="3931578"/>
          </a:xfrm>
        </p:spPr>
        <p:txBody>
          <a:bodyPr>
            <a:normAutofit/>
          </a:bodyPr>
          <a:lstStyle/>
          <a:p>
            <a:pPr algn="l"/>
            <a:r>
              <a:rPr lang="en-US" sz="3600" dirty="0" smtClean="0"/>
              <a:t>DON’T JUST STAND AROUND – WORK ON THOSE BONUSES!</a:t>
            </a:r>
          </a:p>
          <a:p>
            <a:pPr algn="l"/>
            <a:endParaRPr lang="en-US" sz="3600" dirty="0"/>
          </a:p>
          <a:p>
            <a:pPr algn="l"/>
            <a:r>
              <a:rPr lang="en-US" sz="3600" dirty="0" smtClean="0"/>
              <a:t>HERE’S WHY AND HOW:</a:t>
            </a:r>
            <a:endParaRPr lang="en-US" sz="3600" dirty="0"/>
          </a:p>
        </p:txBody>
      </p:sp>
    </p:spTree>
    <p:extLst>
      <p:ext uri="{BB962C8B-B14F-4D97-AF65-F5344CB8AC3E}">
        <p14:creationId xmlns:p14="http://schemas.microsoft.com/office/powerpoint/2010/main" val="372439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a:xfrm>
            <a:off x="228600" y="1371600"/>
            <a:ext cx="8686800" cy="5181600"/>
          </a:xfrm>
        </p:spPr>
        <p:txBody>
          <a:bodyPr>
            <a:normAutofit fontScale="92500" lnSpcReduction="10000"/>
          </a:bodyPr>
          <a:lstStyle/>
          <a:p>
            <a:r>
              <a:rPr lang="en-US" dirty="0" smtClean="0"/>
              <a:t>100% Emergency Power – 100 points </a:t>
            </a:r>
            <a:r>
              <a:rPr lang="en-US" u="sng" dirty="0" smtClean="0"/>
              <a:t>per</a:t>
            </a:r>
            <a:r>
              <a:rPr lang="en-US" dirty="0" smtClean="0"/>
              <a:t> </a:t>
            </a:r>
            <a:r>
              <a:rPr lang="en-US" u="sng" dirty="0" smtClean="0"/>
              <a:t>transmitter</a:t>
            </a:r>
            <a:r>
              <a:rPr lang="en-US" dirty="0" smtClean="0"/>
              <a:t> (except GOTA, VHF/UHF and Satellite)</a:t>
            </a:r>
          </a:p>
          <a:p>
            <a:pPr lvl="1"/>
            <a:r>
              <a:rPr lang="en-US" dirty="0" smtClean="0"/>
              <a:t>Support equipment and peripherals (like computers, lights, etc.) can be on regular commercial power</a:t>
            </a:r>
          </a:p>
          <a:p>
            <a:r>
              <a:rPr lang="en-US" dirty="0" smtClean="0"/>
              <a:t>Media Publicity – 100 points</a:t>
            </a:r>
          </a:p>
          <a:p>
            <a:r>
              <a:rPr lang="en-US" dirty="0" smtClean="0"/>
              <a:t>Public Location – 100 points</a:t>
            </a:r>
          </a:p>
          <a:p>
            <a:r>
              <a:rPr lang="en-US" dirty="0" smtClean="0"/>
              <a:t>Originating a Message to Section Manager – 100 points (usually sent through Seagull Net 5pm on 3.940)</a:t>
            </a:r>
          </a:p>
          <a:p>
            <a:r>
              <a:rPr lang="en-US" dirty="0" smtClean="0"/>
              <a:t>Handling Messages – 10 points per, max 100 pts</a:t>
            </a:r>
            <a:r>
              <a:rPr lang="en-US" dirty="0" smtClean="0"/>
              <a:t>. – cannot be messages to Section Manager</a:t>
            </a:r>
            <a:endParaRPr lang="en-US" dirty="0" smtClean="0"/>
          </a:p>
        </p:txBody>
      </p:sp>
    </p:spTree>
    <p:extLst>
      <p:ext uri="{BB962C8B-B14F-4D97-AF65-F5344CB8AC3E}">
        <p14:creationId xmlns:p14="http://schemas.microsoft.com/office/powerpoint/2010/main" val="197278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Satellite QSO (just 1) – 100 points</a:t>
            </a:r>
          </a:p>
          <a:p>
            <a:r>
              <a:rPr lang="en-US" dirty="0" smtClean="0"/>
              <a:t>Demo of Natural Power – 100 points (bicycle generator, solar panel, wind turbine)</a:t>
            </a:r>
          </a:p>
          <a:p>
            <a:pPr lvl="1"/>
            <a:r>
              <a:rPr lang="en-US" dirty="0" smtClean="0"/>
              <a:t>Need to make 5 contacts minimum</a:t>
            </a:r>
          </a:p>
          <a:p>
            <a:pPr lvl="1"/>
            <a:r>
              <a:rPr lang="en-US" dirty="0" smtClean="0"/>
              <a:t>Counts as one of the transmitters while in use</a:t>
            </a:r>
          </a:p>
          <a:p>
            <a:pPr lvl="1"/>
            <a:r>
              <a:rPr lang="en-US" dirty="0" smtClean="0"/>
              <a:t>Includes batteries charged by alternate power (like a solar panel, for example)</a:t>
            </a:r>
          </a:p>
          <a:p>
            <a:r>
              <a:rPr lang="en-US" dirty="0" smtClean="0"/>
              <a:t>Copying the special CW FD Bulletin from W1AW.  (must be copied over the air) – 100 points</a:t>
            </a:r>
          </a:p>
        </p:txBody>
      </p:sp>
    </p:spTree>
    <p:extLst>
      <p:ext uri="{BB962C8B-B14F-4D97-AF65-F5344CB8AC3E}">
        <p14:creationId xmlns:p14="http://schemas.microsoft.com/office/powerpoint/2010/main" val="175149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Site Visit by an </a:t>
            </a:r>
            <a:r>
              <a:rPr lang="en-US" u="sng" dirty="0" smtClean="0"/>
              <a:t>invited</a:t>
            </a:r>
            <a:r>
              <a:rPr lang="en-US" dirty="0" smtClean="0"/>
              <a:t> Elected Government Official (know one?) – 100 points</a:t>
            </a:r>
          </a:p>
          <a:p>
            <a:r>
              <a:rPr lang="en-US" dirty="0" smtClean="0"/>
              <a:t>Site Visit by Served Agency Group Rep. (Red Cross, Salvation Army, local EMA, Law Enforcement, etc.) – 100 points</a:t>
            </a:r>
          </a:p>
          <a:p>
            <a:r>
              <a:rPr lang="en-US" dirty="0" smtClean="0"/>
              <a:t>Public Information Table – 100 points</a:t>
            </a:r>
          </a:p>
          <a:p>
            <a:r>
              <a:rPr lang="en-US" dirty="0" smtClean="0"/>
              <a:t>Educational Activity (must be a “related to amateur radio” and a “formal activity”) – 100 points</a:t>
            </a:r>
            <a:endParaRPr lang="en-US" dirty="0"/>
          </a:p>
        </p:txBody>
      </p:sp>
    </p:spTree>
    <p:extLst>
      <p:ext uri="{BB962C8B-B14F-4D97-AF65-F5344CB8AC3E}">
        <p14:creationId xmlns:p14="http://schemas.microsoft.com/office/powerpoint/2010/main" val="232169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a:xfrm>
            <a:off x="228600" y="1371600"/>
            <a:ext cx="8686800" cy="5486400"/>
          </a:xfrm>
        </p:spPr>
        <p:txBody>
          <a:bodyPr/>
          <a:lstStyle/>
          <a:p>
            <a:r>
              <a:rPr lang="en-US" dirty="0" smtClean="0"/>
              <a:t>GOTA</a:t>
            </a:r>
          </a:p>
          <a:p>
            <a:pPr lvl="1"/>
            <a:r>
              <a:rPr lang="en-US" dirty="0" smtClean="0"/>
              <a:t>Each GOTA participant may earn 20 points for every 20 contacts up to 100 points per participant.  Each participant </a:t>
            </a:r>
            <a:r>
              <a:rPr lang="en-US" i="1" dirty="0" smtClean="0"/>
              <a:t>MUST</a:t>
            </a:r>
            <a:r>
              <a:rPr lang="en-US" dirty="0" smtClean="0"/>
              <a:t> make at least 20 contacts to earn bonus points.  There is no partial credit or pooling of contacts.  No single participant can earn more than 100 points.</a:t>
            </a:r>
          </a:p>
          <a:p>
            <a:pPr lvl="1"/>
            <a:r>
              <a:rPr lang="en-US" dirty="0" smtClean="0"/>
              <a:t>The GOTA station can earn up to 500 points.  You can make as many contacts as you want but the station can only earn a max of 500 points.</a:t>
            </a:r>
          </a:p>
          <a:p>
            <a:pPr lvl="1"/>
            <a:r>
              <a:rPr lang="en-US" dirty="0" smtClean="0"/>
              <a:t>GOTA points double for a full-time GOTA coach</a:t>
            </a:r>
            <a:endParaRPr lang="en-US" dirty="0"/>
          </a:p>
        </p:txBody>
      </p:sp>
    </p:spTree>
    <p:extLst>
      <p:ext uri="{BB962C8B-B14F-4D97-AF65-F5344CB8AC3E}">
        <p14:creationId xmlns:p14="http://schemas.microsoft.com/office/powerpoint/2010/main" val="278559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Web Submission of Field Day entry (when sent in to the proper web sit) –  50 points</a:t>
            </a:r>
          </a:p>
          <a:p>
            <a:r>
              <a:rPr lang="en-US" dirty="0" smtClean="0"/>
              <a:t>Youth Participation – 20 points for each participant age 18 or younger who completes at least one QSO</a:t>
            </a:r>
          </a:p>
          <a:p>
            <a:pPr lvl="1"/>
            <a:r>
              <a:rPr lang="en-US" dirty="0" smtClean="0"/>
              <a:t>Max. of 100 points </a:t>
            </a:r>
            <a:endParaRPr lang="en-US" dirty="0"/>
          </a:p>
        </p:txBody>
      </p:sp>
    </p:spTree>
    <p:extLst>
      <p:ext uri="{BB962C8B-B14F-4D97-AF65-F5344CB8AC3E}">
        <p14:creationId xmlns:p14="http://schemas.microsoft.com/office/powerpoint/2010/main" val="2617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377825"/>
            <a:ext cx="8534400" cy="1470025"/>
          </a:xfrm>
        </p:spPr>
        <p:txBody>
          <a:bodyPr/>
          <a:lstStyle/>
          <a:p>
            <a:r>
              <a:rPr lang="en-US" dirty="0" smtClean="0"/>
              <a:t>Basic Field Day Operating Strategies</a:t>
            </a:r>
            <a:endParaRPr lang="en-US" dirty="0"/>
          </a:p>
        </p:txBody>
      </p:sp>
      <p:sp>
        <p:nvSpPr>
          <p:cNvPr id="3" name="Subtitle 2"/>
          <p:cNvSpPr>
            <a:spLocks noGrp="1"/>
          </p:cNvSpPr>
          <p:nvPr>
            <p:ph type="subTitle" idx="1"/>
          </p:nvPr>
        </p:nvSpPr>
        <p:spPr>
          <a:xfrm>
            <a:off x="3962400" y="1859622"/>
            <a:ext cx="4953000" cy="4236378"/>
          </a:xfrm>
        </p:spPr>
        <p:txBody>
          <a:bodyPr/>
          <a:lstStyle/>
          <a:p>
            <a:pPr algn="l">
              <a:buFont typeface="Arial" pitchFamily="34" charset="0"/>
              <a:buChar char="•"/>
            </a:pPr>
            <a:r>
              <a:rPr lang="en-US" dirty="0" smtClean="0"/>
              <a:t> </a:t>
            </a:r>
            <a:r>
              <a:rPr lang="en-US" dirty="0" smtClean="0">
                <a:solidFill>
                  <a:schemeClr val="tx1"/>
                </a:solidFill>
              </a:rPr>
              <a:t>Search and Pounce (S&amp;P)</a:t>
            </a:r>
          </a:p>
          <a:p>
            <a:pPr lvl="1" algn="l">
              <a:buFont typeface="Arial" pitchFamily="34" charset="0"/>
              <a:buChar char="•"/>
            </a:pPr>
            <a:r>
              <a:rPr lang="en-US" dirty="0" smtClean="0"/>
              <a:t> You roam around the bands looking for other stations calling CQ</a:t>
            </a:r>
          </a:p>
          <a:p>
            <a:pPr algn="l">
              <a:buFont typeface="Arial" pitchFamily="34" charset="0"/>
              <a:buChar char="•"/>
            </a:pPr>
            <a:r>
              <a:rPr lang="en-US" dirty="0" smtClean="0">
                <a:solidFill>
                  <a:schemeClr val="tx1"/>
                </a:solidFill>
              </a:rPr>
              <a:t> Calling CQ</a:t>
            </a:r>
          </a:p>
          <a:p>
            <a:pPr lvl="1" algn="l">
              <a:buFont typeface="Arial" pitchFamily="34" charset="0"/>
              <a:buChar char="•"/>
            </a:pPr>
            <a:r>
              <a:rPr lang="en-US" dirty="0" smtClean="0"/>
              <a:t> You sit on an open frequency and call CQ waiting to others to respond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Purpose</a:t>
            </a:r>
            <a:endParaRPr lang="en-US" dirty="0"/>
          </a:p>
        </p:txBody>
      </p:sp>
      <p:sp>
        <p:nvSpPr>
          <p:cNvPr id="3" name="Content Placeholder 2"/>
          <p:cNvSpPr>
            <a:spLocks noGrp="1"/>
          </p:cNvSpPr>
          <p:nvPr>
            <p:ph idx="1"/>
          </p:nvPr>
        </p:nvSpPr>
        <p:spPr>
          <a:xfrm>
            <a:off x="228600" y="1371600"/>
            <a:ext cx="8686800" cy="5486400"/>
          </a:xfrm>
        </p:spPr>
        <p:txBody>
          <a:bodyPr>
            <a:normAutofit lnSpcReduction="10000"/>
          </a:bodyPr>
          <a:lstStyle/>
          <a:p>
            <a:r>
              <a:rPr lang="en-US" dirty="0" smtClean="0"/>
              <a:t>Social gathering</a:t>
            </a:r>
          </a:p>
          <a:p>
            <a:pPr lvl="1"/>
            <a:r>
              <a:rPr lang="en-US" dirty="0" smtClean="0"/>
              <a:t>Eating and drinking</a:t>
            </a:r>
          </a:p>
          <a:p>
            <a:pPr lvl="1"/>
            <a:r>
              <a:rPr lang="en-US" dirty="0" smtClean="0"/>
              <a:t>Camaraderie and friendship</a:t>
            </a:r>
          </a:p>
          <a:p>
            <a:pPr lvl="1"/>
            <a:r>
              <a:rPr lang="en-US" dirty="0" smtClean="0"/>
              <a:t>Camping</a:t>
            </a:r>
          </a:p>
          <a:p>
            <a:pPr lvl="1"/>
            <a:r>
              <a:rPr lang="en-US" dirty="0" smtClean="0"/>
              <a:t>Weekend “getaway”</a:t>
            </a:r>
          </a:p>
          <a:p>
            <a:r>
              <a:rPr lang="en-US" dirty="0" smtClean="0"/>
              <a:t>Emergency Preparedness</a:t>
            </a:r>
          </a:p>
          <a:p>
            <a:pPr lvl="1"/>
            <a:r>
              <a:rPr lang="en-US" dirty="0" smtClean="0"/>
              <a:t>Training ourselves</a:t>
            </a:r>
          </a:p>
          <a:p>
            <a:pPr lvl="1"/>
            <a:r>
              <a:rPr lang="en-US" dirty="0" smtClean="0"/>
              <a:t>Demonstrate emergency preparedness to public, government and served agencies</a:t>
            </a:r>
          </a:p>
          <a:p>
            <a:pPr lvl="1"/>
            <a:r>
              <a:rPr lang="en-US" dirty="0" smtClean="0"/>
              <a:t>Experimentation with antennas, portable equipment and unusual power sources</a:t>
            </a:r>
          </a:p>
          <a:p>
            <a:endParaRPr lang="en-US" dirty="0" smtClean="0"/>
          </a:p>
        </p:txBody>
      </p:sp>
      <p:pic>
        <p:nvPicPr>
          <p:cNvPr id="5" name="Picture 4" descr="2006_BBQ-closeup.jpg"/>
          <p:cNvPicPr>
            <a:picLocks noChangeAspect="1"/>
          </p:cNvPicPr>
          <p:nvPr/>
        </p:nvPicPr>
        <p:blipFill>
          <a:blip r:embed="rId2" cstate="print"/>
          <a:stretch>
            <a:fillRect/>
          </a:stretch>
        </p:blipFill>
        <p:spPr>
          <a:xfrm>
            <a:off x="5562600" y="1676400"/>
            <a:ext cx="3133725" cy="20936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Pounce (S&amp;P)</a:t>
            </a:r>
            <a:endParaRPr lang="en-US" dirty="0"/>
          </a:p>
        </p:txBody>
      </p:sp>
      <p:sp>
        <p:nvSpPr>
          <p:cNvPr id="3" name="Content Placeholder 2"/>
          <p:cNvSpPr>
            <a:spLocks noGrp="1"/>
          </p:cNvSpPr>
          <p:nvPr>
            <p:ph idx="1"/>
          </p:nvPr>
        </p:nvSpPr>
        <p:spPr/>
        <p:txBody>
          <a:bodyPr/>
          <a:lstStyle/>
          <a:p>
            <a:r>
              <a:rPr lang="en-US" dirty="0" smtClean="0"/>
              <a:t>You can be selective about who you contact</a:t>
            </a:r>
          </a:p>
          <a:p>
            <a:r>
              <a:rPr lang="en-US" dirty="0" smtClean="0"/>
              <a:t>Useful in contests where multipliers are ARRL sections, DX zones</a:t>
            </a:r>
          </a:p>
          <a:p>
            <a:r>
              <a:rPr lang="en-US" dirty="0" smtClean="0"/>
              <a:t>You can intentionally avoid stations with big pile ups (many stations calling the same station) which wastes time and reduce your “Q Rate” (number of contacts (QSOs) per minute or hour)</a:t>
            </a:r>
          </a:p>
          <a:p>
            <a:r>
              <a:rPr lang="en-US" dirty="0" smtClean="0"/>
              <a:t>You must check the log to make sure the calling station is not a “Dupe” (duplicate of earlier QSO)</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CQ</a:t>
            </a:r>
            <a:endParaRPr lang="en-US" dirty="0"/>
          </a:p>
        </p:txBody>
      </p:sp>
      <p:sp>
        <p:nvSpPr>
          <p:cNvPr id="3" name="Content Placeholder 2"/>
          <p:cNvSpPr>
            <a:spLocks noGrp="1"/>
          </p:cNvSpPr>
          <p:nvPr>
            <p:ph idx="1"/>
          </p:nvPr>
        </p:nvSpPr>
        <p:spPr/>
        <p:txBody>
          <a:bodyPr>
            <a:normAutofit fontScale="92500"/>
          </a:bodyPr>
          <a:lstStyle/>
          <a:p>
            <a:r>
              <a:rPr lang="en-US" dirty="0" smtClean="0"/>
              <a:t>You never know who will answer</a:t>
            </a:r>
          </a:p>
          <a:p>
            <a:r>
              <a:rPr lang="en-US" dirty="0" smtClean="0"/>
              <a:t>May not work as many multipliers (sections)</a:t>
            </a:r>
          </a:p>
          <a:p>
            <a:r>
              <a:rPr lang="en-US" dirty="0" smtClean="0"/>
              <a:t>Usually can work a lot more stations (more points, higher “Q Rate”)</a:t>
            </a:r>
          </a:p>
          <a:p>
            <a:r>
              <a:rPr lang="en-US" dirty="0" smtClean="0"/>
              <a:t>Can be even easier using a voice </a:t>
            </a:r>
            <a:r>
              <a:rPr lang="en-US" dirty="0" err="1" smtClean="0"/>
              <a:t>keyer</a:t>
            </a:r>
            <a:r>
              <a:rPr lang="en-US" dirty="0" smtClean="0"/>
              <a:t> (recorded voice message)</a:t>
            </a:r>
          </a:p>
          <a:p>
            <a:r>
              <a:rPr lang="en-US" dirty="0" smtClean="0"/>
              <a:t>May have to handle a pile-up (good practice for upcoming W1AW/1 operations)</a:t>
            </a:r>
          </a:p>
          <a:p>
            <a:r>
              <a:rPr lang="en-US" dirty="0" smtClean="0"/>
              <a:t>Can get tiring if you call by voice and no one answers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Good Phone Exchange</a:t>
            </a:r>
            <a:endParaRPr lang="en-US" dirty="0"/>
          </a:p>
        </p:txBody>
      </p:sp>
      <p:sp>
        <p:nvSpPr>
          <p:cNvPr id="3" name="Content Placeholder 2"/>
          <p:cNvSpPr>
            <a:spLocks noGrp="1"/>
          </p:cNvSpPr>
          <p:nvPr>
            <p:ph idx="1"/>
          </p:nvPr>
        </p:nvSpPr>
        <p:spPr>
          <a:xfrm>
            <a:off x="228600" y="1371600"/>
            <a:ext cx="8686800" cy="5486400"/>
          </a:xfrm>
        </p:spPr>
        <p:txBody>
          <a:bodyPr>
            <a:normAutofit lnSpcReduction="10000"/>
          </a:bodyPr>
          <a:lstStyle/>
          <a:p>
            <a:r>
              <a:rPr lang="en-US" dirty="0" smtClean="0"/>
              <a:t>You call: CQ Field Day, CQ Field Day from </a:t>
            </a:r>
            <a:r>
              <a:rPr lang="en-US" dirty="0"/>
              <a:t>W1NPP, </a:t>
            </a:r>
            <a:r>
              <a:rPr lang="en-US" dirty="0" smtClean="0"/>
              <a:t>Whisky One November Papa </a:t>
            </a:r>
            <a:r>
              <a:rPr lang="en-US" dirty="0" err="1" smtClean="0"/>
              <a:t>Papa</a:t>
            </a:r>
            <a:endParaRPr lang="en-US" dirty="0" smtClean="0"/>
          </a:p>
          <a:p>
            <a:r>
              <a:rPr lang="en-US" dirty="0" smtClean="0"/>
              <a:t>Someone answers: </a:t>
            </a:r>
            <a:r>
              <a:rPr lang="en-US" dirty="0"/>
              <a:t>W1NPP </a:t>
            </a:r>
            <a:r>
              <a:rPr lang="en-US" dirty="0" smtClean="0"/>
              <a:t>here is November Four Alpha Whiskey Baker</a:t>
            </a:r>
          </a:p>
          <a:p>
            <a:r>
              <a:rPr lang="en-US" dirty="0" smtClean="0"/>
              <a:t>N4AWB, please copy Three Alpha, Maine, Three Alpha Mike Echo, over</a:t>
            </a:r>
          </a:p>
          <a:p>
            <a:r>
              <a:rPr lang="en-US" dirty="0" smtClean="0"/>
              <a:t>QSL, please copy Four Alpha, South Florida, Four Alpha SFL, over</a:t>
            </a:r>
          </a:p>
          <a:p>
            <a:r>
              <a:rPr lang="en-US" dirty="0" smtClean="0"/>
              <a:t>QSL, thanks for South Florida and good luck in Field Day.  QRZ from Whisky One November Papa </a:t>
            </a:r>
            <a:r>
              <a:rPr lang="en-US" dirty="0" err="1" smtClean="0"/>
              <a:t>Papa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Bad Example of Phone Exchange</a:t>
            </a:r>
            <a:endParaRPr lang="en-US" dirty="0"/>
          </a:p>
        </p:txBody>
      </p:sp>
      <p:sp>
        <p:nvSpPr>
          <p:cNvPr id="3" name="Content Placeholder 2"/>
          <p:cNvSpPr>
            <a:spLocks noGrp="1"/>
          </p:cNvSpPr>
          <p:nvPr>
            <p:ph idx="1"/>
          </p:nvPr>
        </p:nvSpPr>
        <p:spPr>
          <a:xfrm>
            <a:off x="228600" y="1371600"/>
            <a:ext cx="8686800" cy="5486400"/>
          </a:xfrm>
        </p:spPr>
        <p:txBody>
          <a:bodyPr>
            <a:normAutofit fontScale="92500" lnSpcReduction="20000"/>
          </a:bodyPr>
          <a:lstStyle/>
          <a:p>
            <a:r>
              <a:rPr lang="en-US" dirty="0" smtClean="0"/>
              <a:t>You call: CQ Field Day, CQ Field Day from </a:t>
            </a:r>
            <a:r>
              <a:rPr lang="en-US" dirty="0"/>
              <a:t>W1NPP, </a:t>
            </a:r>
            <a:r>
              <a:rPr lang="en-US" dirty="0" smtClean="0"/>
              <a:t>Whisky One November Papa </a:t>
            </a:r>
            <a:r>
              <a:rPr lang="en-US" dirty="0" err="1" smtClean="0"/>
              <a:t>Papa</a:t>
            </a:r>
            <a:endParaRPr lang="en-US" dirty="0" smtClean="0"/>
          </a:p>
          <a:p>
            <a:r>
              <a:rPr lang="en-US" dirty="0" smtClean="0"/>
              <a:t>Someone answers: </a:t>
            </a:r>
            <a:r>
              <a:rPr lang="en-US" dirty="0"/>
              <a:t>W1NPP </a:t>
            </a:r>
            <a:r>
              <a:rPr lang="en-US" dirty="0" smtClean="0"/>
              <a:t>from November Four Alpha Whiskey Baker. Please copy Four Alpha South Florida</a:t>
            </a:r>
          </a:p>
          <a:p>
            <a:r>
              <a:rPr lang="en-US" dirty="0" smtClean="0"/>
              <a:t>N4AWB didn’t give you a chance to get his call before he sent his exchange and section.  You are probably still trying to type in his call and he’s wasting time by giving it all at once so you need to ask him to repeat.</a:t>
            </a:r>
          </a:p>
          <a:p>
            <a:r>
              <a:rPr lang="en-US" dirty="0" smtClean="0"/>
              <a:t>Take your time and make sure you get everything right before moving on.</a:t>
            </a:r>
          </a:p>
          <a:p>
            <a:r>
              <a:rPr lang="en-US" dirty="0" smtClean="0"/>
              <a:t>Saves time and increases points.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Phonetics on Phone</a:t>
            </a:r>
            <a:endParaRPr lang="en-US" dirty="0"/>
          </a:p>
        </p:txBody>
      </p:sp>
      <p:sp>
        <p:nvSpPr>
          <p:cNvPr id="3" name="Content Placeholder 2"/>
          <p:cNvSpPr>
            <a:spLocks noGrp="1"/>
          </p:cNvSpPr>
          <p:nvPr>
            <p:ph idx="1"/>
          </p:nvPr>
        </p:nvSpPr>
        <p:spPr/>
        <p:txBody>
          <a:bodyPr/>
          <a:lstStyle/>
          <a:p>
            <a:r>
              <a:rPr lang="en-US" dirty="0" smtClean="0"/>
              <a:t>Phone operators must use the ITU Phonetics:</a:t>
            </a:r>
          </a:p>
          <a:p>
            <a:pPr lvl="1"/>
            <a:r>
              <a:rPr lang="en-US" dirty="0" smtClean="0"/>
              <a:t>A = Alpha</a:t>
            </a:r>
          </a:p>
          <a:p>
            <a:pPr lvl="1"/>
            <a:r>
              <a:rPr lang="en-US" dirty="0" smtClean="0"/>
              <a:t>B = Bravo</a:t>
            </a:r>
          </a:p>
          <a:p>
            <a:pPr lvl="1"/>
            <a:r>
              <a:rPr lang="en-US" dirty="0" smtClean="0"/>
              <a:t>C = Charlie</a:t>
            </a:r>
          </a:p>
          <a:p>
            <a:pPr lvl="1"/>
            <a:r>
              <a:rPr lang="en-US" dirty="0" smtClean="0"/>
              <a:t>D = Delta</a:t>
            </a:r>
          </a:p>
          <a:p>
            <a:pPr lvl="1"/>
            <a:r>
              <a:rPr lang="en-US" dirty="0" smtClean="0"/>
              <a:t>Etc.</a:t>
            </a:r>
          </a:p>
          <a:p>
            <a:r>
              <a:rPr lang="en-US" dirty="0" smtClean="0"/>
              <a:t>A sheet with a complete list is also at each station</a:t>
            </a:r>
          </a:p>
        </p:txBody>
      </p:sp>
    </p:spTree>
    <p:extLst>
      <p:ext uri="{BB962C8B-B14F-4D97-AF65-F5344CB8AC3E}">
        <p14:creationId xmlns:p14="http://schemas.microsoft.com/office/powerpoint/2010/main" val="1744477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OPERATING HINTS</a:t>
            </a:r>
            <a:endParaRPr lang="en-US" dirty="0"/>
          </a:p>
        </p:txBody>
      </p:sp>
      <p:sp>
        <p:nvSpPr>
          <p:cNvPr id="3" name="Subtitle 2"/>
          <p:cNvSpPr>
            <a:spLocks noGrp="1"/>
          </p:cNvSpPr>
          <p:nvPr>
            <p:ph type="subTitle" idx="1"/>
          </p:nvPr>
        </p:nvSpPr>
        <p:spPr>
          <a:xfrm>
            <a:off x="3962400" y="1859622"/>
            <a:ext cx="4953000" cy="3017178"/>
          </a:xfrm>
        </p:spPr>
        <p:txBody>
          <a:bodyPr>
            <a:normAutofit/>
          </a:bodyPr>
          <a:lstStyle/>
          <a:p>
            <a:pPr algn="l"/>
            <a:r>
              <a:rPr lang="en-US" sz="4400" dirty="0" smtClean="0"/>
              <a:t>Some good operating strategies for Phone, CW and Digital Modes</a:t>
            </a:r>
            <a:endParaRPr lang="en-US" sz="4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228600" y="1371600"/>
            <a:ext cx="8686800" cy="5486400"/>
          </a:xfrm>
        </p:spPr>
        <p:txBody>
          <a:bodyPr>
            <a:normAutofit lnSpcReduction="10000"/>
          </a:bodyPr>
          <a:lstStyle/>
          <a:p>
            <a:r>
              <a:rPr lang="en-US" dirty="0" smtClean="0"/>
              <a:t>When Searching and Pouncing, enter calling station’s call in software FIRST, this way you don’t waste time calling a Dupe</a:t>
            </a:r>
          </a:p>
          <a:p>
            <a:r>
              <a:rPr lang="en-US" dirty="0" smtClean="0"/>
              <a:t> Use phonetics for all of the exchange.  Many people think the abbreviation for Maine is MA, and not ME.  Saying Mike Echo helps avoid that confusion.</a:t>
            </a:r>
          </a:p>
          <a:p>
            <a:r>
              <a:rPr lang="en-US" dirty="0" smtClean="0"/>
              <a:t>Repeat the other station’s exchange to make sure you got it right.  “Thanks for South Florida” only takes an extra second and can help make sure you got it right the first time.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228600" y="1371600"/>
            <a:ext cx="8686800" cy="5486400"/>
          </a:xfrm>
        </p:spPr>
        <p:txBody>
          <a:bodyPr>
            <a:normAutofit fontScale="92500" lnSpcReduction="10000"/>
          </a:bodyPr>
          <a:lstStyle/>
          <a:p>
            <a:r>
              <a:rPr lang="en-US" dirty="0" smtClean="0"/>
              <a:t>Don’t call at station with a pile up more than just a few of times.  This wastes time and you can always come back to them later.  Chances are, if they’re strong you’ll hear them again and, if they’re not, they won’t hear you anyway.</a:t>
            </a:r>
          </a:p>
          <a:p>
            <a:r>
              <a:rPr lang="en-US" dirty="0" smtClean="0"/>
              <a:t>Don’t be long winded while calling CQ.  Call a few times then listen.  Call again if no one responds. </a:t>
            </a:r>
          </a:p>
          <a:p>
            <a:r>
              <a:rPr lang="en-US" dirty="0" smtClean="0"/>
              <a:t>Keep your exchanges short and to the point.  If you’ve been calling CQ, some stations will be impatient and leave before they call you if you’re going on about the weather and other stuff while they’re waiting.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304800" y="1371600"/>
            <a:ext cx="8839200" cy="5486400"/>
          </a:xfrm>
        </p:spPr>
        <p:txBody>
          <a:bodyPr>
            <a:normAutofit fontScale="92500" lnSpcReduction="10000"/>
          </a:bodyPr>
          <a:lstStyle/>
          <a:p>
            <a:r>
              <a:rPr lang="en-US" dirty="0" smtClean="0"/>
              <a:t>Don’t be afraid to ask for repeats. If you can’t hear them the first time or forget to record it, just say, “Please repeat your… (call sign, section, etc.)”  If you still can’t make it out, say, “Just you call, your call please” or “Just your section,” etc.  That sometimes makes it easier to make out without all the other stuff you don’t need and saves time.</a:t>
            </a:r>
          </a:p>
          <a:p>
            <a:r>
              <a:rPr lang="en-US" dirty="0" smtClean="0"/>
              <a:t>Don’t be afraid to repeat your own info if conditions are really bad.  “Three Alpha Maine, Three Alpha Mike Echo…” etc.  </a:t>
            </a:r>
            <a:r>
              <a:rPr lang="en-US" i="1" dirty="0" smtClean="0"/>
              <a:t>But</a:t>
            </a:r>
            <a:r>
              <a:rPr lang="en-US" dirty="0" smtClean="0"/>
              <a:t> don’t bother to repeat if conditions are good; it will only slow you down.  Repeat only if asked when the other station is strong.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CW</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Keep your calls brief:</a:t>
            </a:r>
          </a:p>
          <a:p>
            <a:pPr lvl="1"/>
            <a:r>
              <a:rPr lang="en-US" dirty="0" smtClean="0"/>
              <a:t>A good CQ should be only: CQ FD CQ FD de </a:t>
            </a:r>
            <a:r>
              <a:rPr lang="en-US" dirty="0"/>
              <a:t>W1NPP </a:t>
            </a:r>
            <a:r>
              <a:rPr lang="en-US" dirty="0" smtClean="0"/>
              <a:t>W1NPP k</a:t>
            </a:r>
          </a:p>
          <a:p>
            <a:pPr lvl="1"/>
            <a:r>
              <a:rPr lang="en-US" dirty="0" smtClean="0"/>
              <a:t>A good reply to another station’s CQ should be: “</a:t>
            </a:r>
            <a:r>
              <a:rPr lang="en-US" i="1" dirty="0" smtClean="0"/>
              <a:t>THEIR CALL </a:t>
            </a:r>
            <a:r>
              <a:rPr lang="en-US" dirty="0" smtClean="0"/>
              <a:t>de </a:t>
            </a:r>
            <a:r>
              <a:rPr lang="en-US" dirty="0"/>
              <a:t>W1NPP”</a:t>
            </a:r>
            <a:endParaRPr lang="en-US" dirty="0" smtClean="0"/>
          </a:p>
          <a:p>
            <a:pPr lvl="1"/>
            <a:r>
              <a:rPr lang="en-US" i="1" dirty="0" smtClean="0"/>
              <a:t>Or simply “</a:t>
            </a:r>
            <a:r>
              <a:rPr lang="en-US" dirty="0"/>
              <a:t>W1NPP W1NPP” </a:t>
            </a:r>
            <a:r>
              <a:rPr lang="en-US" dirty="0" smtClean="0"/>
              <a:t>and let him call you.</a:t>
            </a:r>
          </a:p>
          <a:p>
            <a:pPr lvl="1"/>
            <a:r>
              <a:rPr lang="en-US" dirty="0" smtClean="0"/>
              <a:t>When he gives you a call reply, “3A ME 3A ME </a:t>
            </a:r>
            <a:r>
              <a:rPr lang="en-US" dirty="0"/>
              <a:t>W1NPP”</a:t>
            </a:r>
            <a:endParaRPr lang="en-US" dirty="0" smtClean="0"/>
          </a:p>
          <a:p>
            <a:pPr lvl="1"/>
            <a:r>
              <a:rPr lang="en-US" dirty="0" smtClean="0"/>
              <a:t>Sometimes he’ll call you and give his Exchange first. If so, reply, “QSL 3A ME 3A ME </a:t>
            </a:r>
            <a:r>
              <a:rPr lang="en-US" dirty="0"/>
              <a:t>W1NPP”</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Purpose (cont.)</a:t>
            </a:r>
            <a:endParaRPr lang="en-US" dirty="0"/>
          </a:p>
        </p:txBody>
      </p:sp>
      <p:sp>
        <p:nvSpPr>
          <p:cNvPr id="3" name="Content Placeholder 2"/>
          <p:cNvSpPr>
            <a:spLocks noGrp="1"/>
          </p:cNvSpPr>
          <p:nvPr>
            <p:ph idx="1"/>
          </p:nvPr>
        </p:nvSpPr>
        <p:spPr/>
        <p:txBody>
          <a:bodyPr/>
          <a:lstStyle/>
          <a:p>
            <a:r>
              <a:rPr lang="en-US" dirty="0" smtClean="0"/>
              <a:t>Chance to try out new/different equipment</a:t>
            </a:r>
          </a:p>
          <a:p>
            <a:r>
              <a:rPr lang="en-US" dirty="0" smtClean="0"/>
              <a:t>Knowledge building</a:t>
            </a:r>
          </a:p>
          <a:p>
            <a:r>
              <a:rPr lang="en-US" dirty="0" smtClean="0"/>
              <a:t>Recruiting new hams and potential members</a:t>
            </a:r>
          </a:p>
          <a:p>
            <a:r>
              <a:rPr lang="en-US" dirty="0" smtClean="0"/>
              <a:t>Challenge of operating in abnormal situations and less-than-ideal conditions</a:t>
            </a:r>
          </a:p>
          <a:p>
            <a:r>
              <a:rPr lang="en-US" dirty="0" smtClean="0"/>
              <a:t>Competition</a:t>
            </a:r>
          </a:p>
          <a:p>
            <a:r>
              <a:rPr lang="en-US" dirty="0" smtClean="0"/>
              <a:t>FOOD AND FUN!</a:t>
            </a:r>
            <a:endParaRPr lang="en-US" dirty="0"/>
          </a:p>
        </p:txBody>
      </p:sp>
      <p:pic>
        <p:nvPicPr>
          <p:cNvPr id="4" name="Picture 3" descr="fd ops.jpg"/>
          <p:cNvPicPr>
            <a:picLocks noChangeAspect="1"/>
          </p:cNvPicPr>
          <p:nvPr/>
        </p:nvPicPr>
        <p:blipFill>
          <a:blip r:embed="rId2" cstate="print"/>
          <a:stretch>
            <a:fillRect/>
          </a:stretch>
        </p:blipFill>
        <p:spPr>
          <a:xfrm>
            <a:off x="5562600" y="4267200"/>
            <a:ext cx="3146534" cy="2286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CW</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If you call CQ and someone answers, the you should send: “</a:t>
            </a:r>
            <a:r>
              <a:rPr lang="en-US" i="1" dirty="0" smtClean="0"/>
              <a:t>HISCALL</a:t>
            </a:r>
            <a:r>
              <a:rPr lang="en-US" dirty="0" smtClean="0"/>
              <a:t> 3A ME 3A ME de W1OCA”</a:t>
            </a:r>
          </a:p>
          <a:p>
            <a:r>
              <a:rPr lang="en-US" dirty="0" smtClean="0"/>
              <a:t>Once he’s acknowledged and sent his Exchange, acknowledge him and move on: “QSL QRZ W1OCA”</a:t>
            </a:r>
          </a:p>
          <a:p>
            <a:r>
              <a:rPr lang="en-US" dirty="0" smtClean="0"/>
              <a:t>Just like phone, don’t be shy about asking for repeats or fills.  Everyone needs them now and then.  If you don’t get it right, the whole contact has been a waste of both his time and yours.   You </a:t>
            </a:r>
            <a:r>
              <a:rPr lang="en-US" i="1" dirty="0" smtClean="0"/>
              <a:t>BOTH</a:t>
            </a:r>
            <a:r>
              <a:rPr lang="en-US" dirty="0" smtClean="0"/>
              <a:t> have to get it right for it to count.</a:t>
            </a:r>
          </a:p>
          <a:p>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CW</a:t>
            </a:r>
            <a:endParaRPr lang="en-US" dirty="0"/>
          </a:p>
        </p:txBody>
      </p:sp>
      <p:sp>
        <p:nvSpPr>
          <p:cNvPr id="3" name="Content Placeholder 2"/>
          <p:cNvSpPr>
            <a:spLocks noGrp="1"/>
          </p:cNvSpPr>
          <p:nvPr>
            <p:ph idx="1"/>
          </p:nvPr>
        </p:nvSpPr>
        <p:spPr>
          <a:xfrm>
            <a:off x="228600" y="1371600"/>
            <a:ext cx="8686800" cy="5486400"/>
          </a:xfrm>
        </p:spPr>
        <p:txBody>
          <a:bodyPr>
            <a:normAutofit lnSpcReduction="10000"/>
          </a:bodyPr>
          <a:lstStyle/>
          <a:p>
            <a:r>
              <a:rPr lang="en-US" dirty="0" smtClean="0"/>
              <a:t>Don’t be afraid to call a station who’s going faster than you can comfortably copy.  Most of the time he’ll slow down to your speed.                             He wants the contact too!</a:t>
            </a:r>
          </a:p>
          <a:p>
            <a:r>
              <a:rPr lang="en-US" dirty="0" smtClean="0"/>
              <a:t>Usually no need to repeat information unless asked.  Giving your Exchange twice the first time is usually good practice to avoid being asked.</a:t>
            </a:r>
          </a:p>
          <a:p>
            <a:r>
              <a:rPr lang="en-US" dirty="0" smtClean="0"/>
              <a:t>Listen carefully before attempting a contact or calling CQ.  The bands are very busy during FD.</a:t>
            </a:r>
          </a:p>
          <a:p>
            <a:r>
              <a:rPr lang="en-US" dirty="0" smtClean="0"/>
              <a:t>Like Phone, type in the other station’s call sign in before calling.  You’ll save time if he’s a Dupe.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CW</a:t>
            </a:r>
            <a:endParaRPr lang="en-US" dirty="0"/>
          </a:p>
        </p:txBody>
      </p:sp>
      <p:sp>
        <p:nvSpPr>
          <p:cNvPr id="3" name="Content Placeholder 2"/>
          <p:cNvSpPr>
            <a:spLocks noGrp="1"/>
          </p:cNvSpPr>
          <p:nvPr>
            <p:ph idx="1"/>
          </p:nvPr>
        </p:nvSpPr>
        <p:spPr>
          <a:xfrm>
            <a:off x="228600" y="1371600"/>
            <a:ext cx="8686800" cy="5486400"/>
          </a:xfrm>
        </p:spPr>
        <p:txBody>
          <a:bodyPr>
            <a:normAutofit lnSpcReduction="10000"/>
          </a:bodyPr>
          <a:lstStyle/>
          <a:p>
            <a:r>
              <a:rPr lang="en-US" dirty="0" smtClean="0"/>
              <a:t>Don’t hesitate to use software to do CW.  If you can read and type, you can do CW. </a:t>
            </a:r>
          </a:p>
          <a:p>
            <a:r>
              <a:rPr lang="en-US" dirty="0" smtClean="0"/>
              <a:t>Remember, it’s TWO points per valid contact as opposed to one for phone. </a:t>
            </a:r>
          </a:p>
          <a:p>
            <a:r>
              <a:rPr lang="en-US" dirty="0" smtClean="0"/>
              <a:t>No one cares if you used a straight key, paddles or software.  It all counts the same.</a:t>
            </a:r>
          </a:p>
          <a:p>
            <a:r>
              <a:rPr lang="en-US" dirty="0" smtClean="0"/>
              <a:t>The Androscoggin IMAT van has computers with CW software and macros programmed so all you have to do is press the right button and copy down the other station’s call sign and exchange.  Software does the rest!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Digital Modes</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PSK31 and RTTY are the most popular Field Day Digital Modes</a:t>
            </a:r>
          </a:p>
          <a:p>
            <a:r>
              <a:rPr lang="en-US" dirty="0" smtClean="0"/>
              <a:t>The macros for Field Day should be set up just like those for CW.  In other words, CQ should be something like: “CQ FD CQ FD de W1NPP k”</a:t>
            </a:r>
          </a:p>
          <a:p>
            <a:r>
              <a:rPr lang="en-US" dirty="0" smtClean="0"/>
              <a:t>No need for useless data like “thanks for…” or spelling out “MAINE”</a:t>
            </a:r>
          </a:p>
          <a:p>
            <a:r>
              <a:rPr lang="en-US" dirty="0" smtClean="0"/>
              <a:t>Digital is a good use of the CW transmitter when there are no CW operators around.  It’s easy and pretty foolproof if the right Macros are used.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Field Day</a:t>
            </a:r>
            <a:endParaRPr lang="en-US" dirty="0"/>
          </a:p>
        </p:txBody>
      </p:sp>
      <p:sp>
        <p:nvSpPr>
          <p:cNvPr id="3" name="Content Placeholder 2"/>
          <p:cNvSpPr>
            <a:spLocks noGrp="1"/>
          </p:cNvSpPr>
          <p:nvPr>
            <p:ph idx="1"/>
          </p:nvPr>
        </p:nvSpPr>
        <p:spPr>
          <a:xfrm>
            <a:off x="228600" y="1371600"/>
            <a:ext cx="8686800" cy="5410200"/>
          </a:xfrm>
        </p:spPr>
        <p:txBody>
          <a:bodyPr>
            <a:normAutofit lnSpcReduction="10000"/>
          </a:bodyPr>
          <a:lstStyle/>
          <a:p>
            <a:pPr algn="just"/>
            <a:r>
              <a:rPr lang="en-US" dirty="0" smtClean="0"/>
              <a:t>To work as many stations as possible on any and all amateur bands (excluding the 60, 30, 17, and 12-meter bands – no repeaters) and to learn to operate in abnormal situations, in less than optimal conditions. </a:t>
            </a:r>
          </a:p>
          <a:p>
            <a:pPr algn="just"/>
            <a:r>
              <a:rPr lang="en-US" dirty="0" smtClean="0"/>
              <a:t>Field Day is open to all amateurs in the areas covered by the ARRL/RAC Field Organizations, and countries within IARU Region 2</a:t>
            </a:r>
          </a:p>
          <a:p>
            <a:pPr algn="just"/>
            <a:r>
              <a:rPr lang="en-US" dirty="0" smtClean="0"/>
              <a:t> DX stations residing in other regions may be contacted for credit, but are not eligible to submit entries.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a:bodyPr>
          <a:lstStyle/>
          <a:p>
            <a:r>
              <a:rPr lang="en-US" sz="3600" dirty="0" smtClean="0"/>
              <a:t>Many hams profess no interest in operating radio on Field Day, but in reality they’re reluctant to participate because of:</a:t>
            </a:r>
          </a:p>
          <a:p>
            <a:pPr lvl="1"/>
            <a:r>
              <a:rPr lang="en-US" sz="3600" dirty="0" smtClean="0"/>
              <a:t>“Mike Fright” (or “Key Fright”)</a:t>
            </a:r>
          </a:p>
          <a:p>
            <a:pPr lvl="1"/>
            <a:r>
              <a:rPr lang="en-US" sz="3600" dirty="0" smtClean="0"/>
              <a:t>Unfamiliar with radio procedures in general</a:t>
            </a:r>
          </a:p>
          <a:p>
            <a:pPr lvl="1"/>
            <a:r>
              <a:rPr lang="en-US" sz="3600" dirty="0" smtClean="0"/>
              <a:t>No experience on HF (but ham radio is </a:t>
            </a:r>
            <a:r>
              <a:rPr lang="en-US" sz="3600" i="1" dirty="0" smtClean="0"/>
              <a:t>more</a:t>
            </a:r>
            <a:r>
              <a:rPr lang="en-US" sz="3600" dirty="0" smtClean="0"/>
              <a:t> than 2 meter repeaters)</a:t>
            </a:r>
          </a:p>
          <a:p>
            <a:pPr lvl="1"/>
            <a:r>
              <a:rPr lang="en-US" sz="3600" dirty="0"/>
              <a:t> </a:t>
            </a:r>
            <a:r>
              <a:rPr lang="en-US" sz="3600" dirty="0" smtClean="0"/>
              <a:t>“Don’t like contests”</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228600" y="1371600"/>
            <a:ext cx="8763000" cy="5334000"/>
          </a:xfrm>
        </p:spPr>
        <p:txBody>
          <a:bodyPr>
            <a:normAutofit/>
          </a:bodyPr>
          <a:lstStyle/>
          <a:p>
            <a:r>
              <a:rPr lang="en-US" dirty="0" smtClean="0"/>
              <a:t>What’s your excuse?</a:t>
            </a:r>
          </a:p>
          <a:p>
            <a:pPr lvl="1"/>
            <a:endParaRPr lang="en-US" sz="3200" dirty="0" smtClean="0"/>
          </a:p>
          <a:p>
            <a:pPr lvl="1"/>
            <a:r>
              <a:rPr lang="en-US" sz="3200" dirty="0" smtClean="0"/>
              <a:t>You don’t have to be a “super-ham” to operate Field Day</a:t>
            </a:r>
          </a:p>
          <a:p>
            <a:pPr lvl="1"/>
            <a:r>
              <a:rPr lang="en-US" sz="3200" dirty="0" smtClean="0"/>
              <a:t> We’re here to help </a:t>
            </a:r>
          </a:p>
          <a:p>
            <a:pPr lvl="1">
              <a:buNone/>
            </a:pPr>
            <a:r>
              <a:rPr lang="en-US" sz="3200" dirty="0" smtClean="0"/>
              <a:t>    you out.  Don’t be</a:t>
            </a:r>
          </a:p>
          <a:p>
            <a:pPr lvl="1">
              <a:buNone/>
            </a:pPr>
            <a:r>
              <a:rPr lang="en-US" sz="3200" dirty="0" smtClean="0"/>
              <a:t>    hesitant to ask.</a:t>
            </a:r>
          </a:p>
          <a:p>
            <a:pPr lvl="1"/>
            <a:r>
              <a:rPr lang="en-US" sz="3200" dirty="0" smtClean="0"/>
              <a:t>You can “play” as little</a:t>
            </a:r>
          </a:p>
          <a:p>
            <a:pPr lvl="1">
              <a:buNone/>
            </a:pPr>
            <a:r>
              <a:rPr lang="en-US" sz="3200" dirty="0" smtClean="0"/>
              <a:t>or as much you’d like</a:t>
            </a:r>
            <a:endParaRPr lang="en-US" sz="3200" dirty="0"/>
          </a:p>
        </p:txBody>
      </p:sp>
      <p:pic>
        <p:nvPicPr>
          <p:cNvPr id="4" name="Picture 3" descr="BRAD.jpg"/>
          <p:cNvPicPr>
            <a:picLocks noChangeAspect="1"/>
          </p:cNvPicPr>
          <p:nvPr/>
        </p:nvPicPr>
        <p:blipFill>
          <a:blip r:embed="rId2" cstate="print"/>
          <a:stretch>
            <a:fillRect/>
          </a:stretch>
        </p:blipFill>
        <p:spPr>
          <a:xfrm>
            <a:off x="4953000" y="3505200"/>
            <a:ext cx="3725956" cy="2800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CAN OPERATE FIELD DAY?</a:t>
            </a:r>
            <a:endParaRPr lang="en-US" dirty="0"/>
          </a:p>
        </p:txBody>
      </p:sp>
      <p:sp>
        <p:nvSpPr>
          <p:cNvPr id="3" name="Subtitle 2"/>
          <p:cNvSpPr>
            <a:spLocks noGrp="1"/>
          </p:cNvSpPr>
          <p:nvPr>
            <p:ph type="subTitle" idx="1"/>
          </p:nvPr>
        </p:nvSpPr>
        <p:spPr>
          <a:xfrm>
            <a:off x="3962400" y="1600200"/>
            <a:ext cx="4953000" cy="5257800"/>
          </a:xfrm>
        </p:spPr>
        <p:txBody>
          <a:bodyPr>
            <a:normAutofit lnSpcReduction="10000"/>
          </a:bodyPr>
          <a:lstStyle/>
          <a:p>
            <a:pPr algn="l">
              <a:buFont typeface="Arial" pitchFamily="34" charset="0"/>
              <a:buChar char="•"/>
            </a:pPr>
            <a:r>
              <a:rPr lang="en-US" dirty="0" smtClean="0"/>
              <a:t> </a:t>
            </a:r>
            <a:r>
              <a:rPr lang="en-US" u="sng" dirty="0" smtClean="0"/>
              <a:t>ANYONE</a:t>
            </a:r>
          </a:p>
          <a:p>
            <a:pPr lvl="1" algn="l">
              <a:buFont typeface="Arial" pitchFamily="34" charset="0"/>
              <a:buChar char="•"/>
            </a:pPr>
            <a:r>
              <a:rPr lang="en-US" dirty="0" smtClean="0"/>
              <a:t> LICENCED HAMS CAN OPERATE ON THEIR OWN UNDER THE NORMAL RESTRICTIONS OF THEIR LICENSE, OR ON UNDER THE PERMISSIONS OF A CONTROL OPERATOR </a:t>
            </a:r>
          </a:p>
          <a:p>
            <a:pPr lvl="1" algn="l">
              <a:buFont typeface="Arial" pitchFamily="34" charset="0"/>
              <a:buChar char="•"/>
            </a:pPr>
            <a:r>
              <a:rPr lang="en-US" dirty="0" smtClean="0"/>
              <a:t> NEWLY-LICENSED OR NON-LICENSED PEOPLE ARE ENCOURAGE TO OPERATE THE GOTA STATION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trying to accomplish?</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Contact as many other stations as possible</a:t>
            </a:r>
          </a:p>
          <a:p>
            <a:r>
              <a:rPr lang="en-US" dirty="0" smtClean="0"/>
              <a:t>On any and all amateur bands (excluding the 60, 30, 17, and 12 meter bands)</a:t>
            </a:r>
          </a:p>
          <a:p>
            <a:r>
              <a:rPr lang="en-US" dirty="0" smtClean="0"/>
              <a:t>And in doing so, to learn to operate in abnormal situations in less than optimal conditions.</a:t>
            </a:r>
          </a:p>
          <a:p>
            <a:r>
              <a:rPr lang="en-US" dirty="0" smtClean="0"/>
              <a:t>A premium is placed on:</a:t>
            </a:r>
          </a:p>
          <a:p>
            <a:pPr lvl="1"/>
            <a:r>
              <a:rPr lang="en-US" dirty="0" smtClean="0"/>
              <a:t>developing skills to meet the challenges of emergency preparedness</a:t>
            </a:r>
          </a:p>
          <a:p>
            <a:pPr lvl="1"/>
            <a:r>
              <a:rPr lang="en-US" dirty="0" smtClean="0"/>
              <a:t>acquainting the general public with the capabilities of Amateur Radio</a:t>
            </a:r>
            <a:endParaRPr lang="en-US" dirty="0"/>
          </a:p>
        </p:txBody>
      </p:sp>
    </p:spTree>
  </p:cSld>
  <p:clrMapOvr>
    <a:masterClrMapping/>
  </p:clrMapOvr>
</p:sld>
</file>

<file path=ppt/theme/theme1.xml><?xml version="1.0" encoding="utf-8"?>
<a:theme xmlns:a="http://schemas.openxmlformats.org/drawingml/2006/main" name="TS1018813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TS101881341</Template>
  <TotalTime>4600</TotalTime>
  <Words>2928</Words>
  <Application>Microsoft Office PowerPoint</Application>
  <PresentationFormat>On-screen Show (4:3)</PresentationFormat>
  <Paragraphs>254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TS101881341</vt:lpstr>
      <vt:lpstr>ARRL FIELD DAY SIMPLIFIED</vt:lpstr>
      <vt:lpstr>Field Day Simplified</vt:lpstr>
      <vt:lpstr>Field Day Purpose</vt:lpstr>
      <vt:lpstr>Field Day Purpose (cont.)</vt:lpstr>
      <vt:lpstr>Objective of Field Day</vt:lpstr>
      <vt:lpstr>Motivation</vt:lpstr>
      <vt:lpstr>So…</vt:lpstr>
      <vt:lpstr>WHO CAN OPERATE FIELD DAY?</vt:lpstr>
      <vt:lpstr>What are we trying to accomplish?</vt:lpstr>
      <vt:lpstr>Field Day Entry Categories</vt:lpstr>
      <vt:lpstr>OUR OPERATION</vt:lpstr>
      <vt:lpstr>OUR OPERATION</vt:lpstr>
      <vt:lpstr>WHERE?</vt:lpstr>
      <vt:lpstr>LOCATION, LOCATION, LOCATION</vt:lpstr>
      <vt:lpstr>THE BASIC RULES OF FIELD DAY</vt:lpstr>
      <vt:lpstr>MORE RULES</vt:lpstr>
      <vt:lpstr>MORE RULES (continued)</vt:lpstr>
      <vt:lpstr>CONTACTS</vt:lpstr>
      <vt:lpstr>The Contact “Exchange”</vt:lpstr>
      <vt:lpstr>Exchange must be accurate</vt:lpstr>
      <vt:lpstr>ARRL Section</vt:lpstr>
      <vt:lpstr>ARRL Sections (continued)</vt:lpstr>
      <vt:lpstr>BONUS POINTS</vt:lpstr>
      <vt:lpstr>BONUS POINTS</vt:lpstr>
      <vt:lpstr>BONUS POINTS</vt:lpstr>
      <vt:lpstr>BONUS POINTS</vt:lpstr>
      <vt:lpstr>BONUS POINTS</vt:lpstr>
      <vt:lpstr>BONUS POINTS</vt:lpstr>
      <vt:lpstr>Basic Field Day Operating Strategies</vt:lpstr>
      <vt:lpstr>Search and Pounce (S&amp;P)</vt:lpstr>
      <vt:lpstr>Calling CQ</vt:lpstr>
      <vt:lpstr>Example of Good Phone Exchange</vt:lpstr>
      <vt:lpstr>Bad Example of Phone Exchange</vt:lpstr>
      <vt:lpstr>Phonetics on Phone</vt:lpstr>
      <vt:lpstr>OPERATING HINTS</vt:lpstr>
      <vt:lpstr>Hints for Working Phone</vt:lpstr>
      <vt:lpstr>Hints for Working Phone</vt:lpstr>
      <vt:lpstr>Hints for Working Phone</vt:lpstr>
      <vt:lpstr>Hints for CW</vt:lpstr>
      <vt:lpstr>Hints for CW</vt:lpstr>
      <vt:lpstr>Hints for CW</vt:lpstr>
      <vt:lpstr>Hints for CW</vt:lpstr>
      <vt:lpstr>Hints for Digital Modes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ARRL FIELD DAY SIMPLIFIED</dc:title>
  <dc:creator>Androscoggin EMA</dc:creator>
  <cp:lastModifiedBy>CAMEO</cp:lastModifiedBy>
  <cp:revision>327</cp:revision>
  <dcterms:created xsi:type="dcterms:W3CDTF">2010-06-07T20:17:44Z</dcterms:created>
  <dcterms:modified xsi:type="dcterms:W3CDTF">2014-05-15T14:12:00Z</dcterms:modified>
</cp:coreProperties>
</file>